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90" r:id="rId3"/>
    <p:sldId id="392" r:id="rId4"/>
    <p:sldId id="393" r:id="rId5"/>
    <p:sldId id="376" r:id="rId6"/>
    <p:sldId id="379" r:id="rId7"/>
    <p:sldId id="394" r:id="rId8"/>
    <p:sldId id="396" r:id="rId9"/>
    <p:sldId id="375" r:id="rId10"/>
    <p:sldId id="289" r:id="rId11"/>
    <p:sldId id="290" r:id="rId12"/>
    <p:sldId id="442" r:id="rId13"/>
    <p:sldId id="291" r:id="rId14"/>
    <p:sldId id="373" r:id="rId15"/>
    <p:sldId id="374" r:id="rId16"/>
    <p:sldId id="382" r:id="rId17"/>
    <p:sldId id="383" r:id="rId18"/>
    <p:sldId id="441" r:id="rId19"/>
    <p:sldId id="324" r:id="rId20"/>
    <p:sldId id="325" r:id="rId21"/>
    <p:sldId id="326" r:id="rId22"/>
    <p:sldId id="294" r:id="rId23"/>
    <p:sldId id="388" r:id="rId24"/>
    <p:sldId id="449" r:id="rId25"/>
    <p:sldId id="345" r:id="rId26"/>
    <p:sldId id="444" r:id="rId27"/>
    <p:sldId id="346" r:id="rId28"/>
    <p:sldId id="384" r:id="rId29"/>
    <p:sldId id="446" r:id="rId30"/>
    <p:sldId id="447" r:id="rId31"/>
    <p:sldId id="296" r:id="rId32"/>
    <p:sldId id="295" r:id="rId33"/>
    <p:sldId id="328" r:id="rId34"/>
    <p:sldId id="340" r:id="rId35"/>
    <p:sldId id="448" r:id="rId36"/>
    <p:sldId id="351" r:id="rId37"/>
    <p:sldId id="352" r:id="rId38"/>
    <p:sldId id="353" r:id="rId39"/>
    <p:sldId id="297" r:id="rId40"/>
    <p:sldId id="440" r:id="rId41"/>
    <p:sldId id="389" r:id="rId42"/>
    <p:sldId id="445" r:id="rId43"/>
    <p:sldId id="439" r:id="rId44"/>
    <p:sldId id="397" r:id="rId45"/>
    <p:sldId id="410" r:id="rId46"/>
    <p:sldId id="411" r:id="rId47"/>
    <p:sldId id="417" r:id="rId48"/>
    <p:sldId id="413" r:id="rId49"/>
    <p:sldId id="414" r:id="rId50"/>
    <p:sldId id="415" r:id="rId51"/>
    <p:sldId id="416" r:id="rId52"/>
    <p:sldId id="421" r:id="rId53"/>
    <p:sldId id="420" r:id="rId54"/>
    <p:sldId id="422" r:id="rId55"/>
    <p:sldId id="425" r:id="rId56"/>
    <p:sldId id="435" r:id="rId57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FF9900"/>
    <a:srgbClr val="FFFFCD"/>
    <a:srgbClr val="FFFFF3"/>
    <a:srgbClr val="00FF00"/>
    <a:srgbClr val="008000"/>
    <a:srgbClr val="F1F8F9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D451B0-AE86-42BB-880B-B17F0BB1579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14 </a:t>
            </a:r>
            <a:r>
              <a:rPr lang="it-IT" dirty="0" err="1" smtClean="0"/>
              <a:t>dic</a:t>
            </a:r>
            <a:r>
              <a:rPr lang="it-IT" dirty="0" smtClean="0"/>
              <a:t> 2020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51B0-AE86-42BB-880B-B17F0BB15798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162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D0884-7A94-4819-985D-FE826E2196C3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D9E71-A04E-4B37-9A6F-20D19B1C42EE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0123E-A967-4577-A177-D039A9FA7A07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28816-3E40-4B3F-9CB1-DA2B257A5810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9F6B9-CCB1-44FF-94A1-E82149FB1F59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720C5-6F1F-4331-A0B1-A91B8606792B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1A5C6-BEF9-432C-8F73-6E74BA6C0F4D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7956-7575-4A88-81F9-7C2A8283FCB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085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601E-6A72-4A70-B00A-8EC0215FD5A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81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62F-5FE2-4F89-92DA-A4FE2268B0F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22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B64-34BE-46DE-A7D3-27CDFFC0B71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904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0061-44C7-4F7E-B575-6ED9E0EF633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66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C447-4B60-4723-AD84-30D5D79AA41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40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F1E-1C6D-4168-952D-0C9645B3599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25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8E82-0A86-4A50-AC83-E367DC65E8A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788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F82A-223F-46A0-A6F1-ADF2533B7B6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506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6D10-A636-4992-80E9-11786330CF0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753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C37C-62DC-41B3-9190-45FFE6EE874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22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2EE9-7E72-4586-8AAE-7ABB5B87A6F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57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100000">
              <a:schemeClr val="bg1"/>
            </a:gs>
            <a:gs pos="0">
              <a:schemeClr val="bg1"/>
            </a:gs>
            <a:gs pos="0">
              <a:srgbClr val="FFFFCD"/>
            </a:gs>
            <a:gs pos="100000">
              <a:schemeClr val="bg1"/>
            </a:gs>
            <a:gs pos="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04814"/>
            <a:ext cx="8134350" cy="3240087"/>
          </a:xfrm>
          <a:noFill/>
        </p:spPr>
        <p:txBody>
          <a:bodyPr anchor="ctr">
            <a:normAutofit fontScale="90000"/>
          </a:bodyPr>
          <a:lstStyle/>
          <a:p>
            <a:r>
              <a:rPr lang="it-IT" altLang="it-IT" sz="5400" b="1" dirty="0">
                <a:latin typeface="Arial" panose="020B0604020202020204" pitchFamily="34" charset="0"/>
                <a:cs typeface="Arial" panose="020B0604020202020204" pitchFamily="34" charset="0"/>
              </a:rPr>
              <a:t>ARGOMENTI</a:t>
            </a:r>
            <a:r>
              <a:rPr lang="it-IT" altLang="it-IT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altLang="it-IT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provocatori per dibattiti con i giovani</a:t>
            </a:r>
            <a:br>
              <a:rPr lang="it-IT" alt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dipendenze che portano alla morte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4114" y="4581526"/>
            <a:ext cx="7272337" cy="1584325"/>
          </a:xfrm>
          <a:gradFill rotWithShape="1">
            <a:gsLst>
              <a:gs pos="0">
                <a:srgbClr val="FCFEBE">
                  <a:gamma/>
                  <a:shade val="46275"/>
                  <a:invGamma/>
                </a:srgbClr>
              </a:gs>
              <a:gs pos="100000">
                <a:srgbClr val="FCFEBE"/>
              </a:gs>
            </a:gsLst>
            <a:lin ang="0" scaled="1"/>
          </a:gradFill>
        </p:spPr>
        <p:txBody>
          <a:bodyPr/>
          <a:lstStyle/>
          <a:p>
            <a:pPr algn="r"/>
            <a:r>
              <a:rPr lang="it-IT" altLang="it-IT" sz="3200"/>
              <a:t>Piano di lavoro realizzato da</a:t>
            </a:r>
          </a:p>
          <a:p>
            <a:pPr algn="r"/>
            <a:endParaRPr lang="it-IT" altLang="it-IT" sz="1000"/>
          </a:p>
          <a:p>
            <a:pPr algn="r"/>
            <a:r>
              <a:rPr lang="it-IT" altLang="it-IT" sz="3200" b="1"/>
              <a:t>Claudio Gobbetti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551384" y="630932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14 </a:t>
            </a:r>
            <a:r>
              <a:rPr lang="it-IT" b="1" dirty="0" err="1" smtClean="0"/>
              <a:t>dic</a:t>
            </a:r>
            <a:r>
              <a:rPr lang="it-IT" b="1" dirty="0" smtClean="0"/>
              <a:t> 2020 </a:t>
            </a:r>
            <a:endParaRPr lang="it-IT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03614" y="188914"/>
            <a:ext cx="484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altLang="it-IT" sz="4000" dirty="0">
                <a:solidFill>
                  <a:schemeClr val="bg1"/>
                </a:solidFill>
              </a:rPr>
              <a:t>Volete  la  </a:t>
            </a:r>
            <a:r>
              <a:rPr lang="it-IT" altLang="it-IT" sz="4000" b="1" dirty="0">
                <a:solidFill>
                  <a:schemeClr val="bg1"/>
                </a:solidFill>
              </a:rPr>
              <a:t>MORTE</a:t>
            </a:r>
            <a:r>
              <a:rPr lang="it-IT" altLang="it-IT" sz="40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56323" name="Picture 3" descr="casse da morto partico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341438"/>
            <a:ext cx="7129462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CD"/>
            </a:gs>
            <a:gs pos="63000">
              <a:schemeClr val="bg1"/>
            </a:gs>
            <a:gs pos="19000">
              <a:schemeClr val="accent5">
                <a:lumMod val="60000"/>
                <a:lumOff val="40000"/>
              </a:schemeClr>
            </a:gs>
            <a:gs pos="100000">
              <a:srgbClr val="0070C0"/>
            </a:gs>
            <a:gs pos="100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362325" y="333376"/>
            <a:ext cx="5634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altLang="it-IT" sz="4000" dirty="0"/>
              <a:t>Oppure volete la </a:t>
            </a:r>
            <a:r>
              <a:rPr lang="it-IT" altLang="it-IT" sz="4000" b="1" dirty="0"/>
              <a:t>VITA</a:t>
            </a:r>
            <a:r>
              <a:rPr lang="it-IT" altLang="it-IT" sz="4000" dirty="0"/>
              <a:t> ?</a:t>
            </a:r>
          </a:p>
        </p:txBody>
      </p:sp>
      <p:pic>
        <p:nvPicPr>
          <p:cNvPr id="57358" name="Picture 14" descr="fre312e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268414"/>
            <a:ext cx="5688013" cy="51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2495600" y="1556792"/>
            <a:ext cx="7225055" cy="291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5000"/>
              </a:lnSpc>
              <a:spcBef>
                <a:spcPct val="30000"/>
              </a:spcBef>
            </a:pPr>
            <a:r>
              <a:rPr lang="it-IT" altLang="it-IT" sz="5400" b="1" dirty="0"/>
              <a:t>L’ OZIO    </a:t>
            </a:r>
          </a:p>
          <a:p>
            <a:pPr algn="ctr">
              <a:lnSpc>
                <a:spcPct val="155000"/>
              </a:lnSpc>
              <a:spcBef>
                <a:spcPct val="30000"/>
              </a:spcBef>
            </a:pPr>
            <a:r>
              <a:rPr lang="it-IT" altLang="it-IT" sz="5400" b="1" dirty="0"/>
              <a:t>è il padre di tutti i vizi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1"/>
            </a:gs>
            <a:gs pos="0">
              <a:srgbClr val="FFFFCD"/>
            </a:gs>
            <a:gs pos="100000">
              <a:schemeClr val="bg1"/>
            </a:gs>
            <a:gs pos="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942334" y="127298"/>
            <a:ext cx="78406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altLang="it-IT" sz="5400" b="1" dirty="0">
                <a:solidFill>
                  <a:schemeClr val="bg1"/>
                </a:solidFill>
              </a:rPr>
              <a:t>Che cosa avete scelto?</a:t>
            </a:r>
          </a:p>
        </p:txBody>
      </p:sp>
      <p:pic>
        <p:nvPicPr>
          <p:cNvPr id="58371" name="Picture 3" descr="specchio do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412875"/>
            <a:ext cx="533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1"/>
            </a:gs>
            <a:gs pos="0">
              <a:srgbClr val="FFFFCD"/>
            </a:gs>
            <a:gs pos="100000">
              <a:schemeClr val="bg1"/>
            </a:gs>
            <a:gs pos="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it-IT" alt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3302" name="Picture 6" descr="DSC04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73" y="1159977"/>
            <a:ext cx="7053254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911220" y="287601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it-IT" altLang="it-IT" sz="3200" b="1" dirty="0">
                <a:solidFill>
                  <a:schemeClr val="bg1"/>
                </a:solidFill>
                <a:cs typeface="Arial" panose="020B0604020202020204" pitchFamily="34" charset="0"/>
              </a:rPr>
              <a:t>La vita …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  <a:solidFill>
            <a:schemeClr val="tx1"/>
          </a:solidFill>
        </p:spPr>
        <p:txBody>
          <a:bodyPr/>
          <a:lstStyle/>
          <a:p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il tunnel della morte?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idx="1"/>
          </p:nvPr>
        </p:nvSpPr>
        <p:spPr>
          <a:xfrm>
            <a:off x="1524001" y="1125538"/>
            <a:ext cx="9180513" cy="5732462"/>
          </a:xfrm>
          <a:solidFill>
            <a:schemeClr val="tx1"/>
          </a:solidFill>
        </p:spPr>
        <p:txBody>
          <a:bodyPr/>
          <a:lstStyle/>
          <a:p>
            <a:endParaRPr lang="it-IT" altLang="it-IT" dirty="0"/>
          </a:p>
        </p:txBody>
      </p:sp>
      <p:pic>
        <p:nvPicPr>
          <p:cNvPr id="184327" name="Picture 7" descr="percorsoVita300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268414"/>
            <a:ext cx="40005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Immag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1255714"/>
            <a:ext cx="7989887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2022475" y="404814"/>
            <a:ext cx="8147050" cy="6048375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buNone/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sono due modi per scegliere la</a:t>
            </a:r>
          </a:p>
          <a:p>
            <a:pPr marL="609600" indent="-609600" algn="ctr">
              <a:lnSpc>
                <a:spcPct val="100000"/>
              </a:lnSpc>
              <a:buNone/>
            </a:pPr>
            <a:r>
              <a:rPr lang="it-IT" alt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MORTE</a:t>
            </a: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09600" indent="-609600"/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100000"/>
              </a:lnSpc>
              <a:buFontTx/>
              <a:buAutoNum type="arabicPeriod"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suicidio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: che è il fallimento di chi </a:t>
            </a:r>
          </a:p>
          <a:p>
            <a:pPr marL="609600" indent="-60960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altLang="it-IT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ha scelto di trasformare la propria vita </a:t>
            </a:r>
            <a:endParaRPr lang="it-IT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GIOIA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it-IT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>
              <a:buNone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buFontTx/>
              <a:buAutoNum type="arabicPeriod" startAt="2"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oppure diventare </a:t>
            </a:r>
            <a:r>
              <a:rPr lang="it-IT" altLang="it-IT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schiavi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di tutto quello che, lentamente, porta alla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morte.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199108" y="260350"/>
            <a:ext cx="9793784" cy="63373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Alcuni, </a:t>
            </a:r>
            <a:r>
              <a:rPr lang="it-IT" altLang="it-IT" sz="4000" dirty="0">
                <a:latin typeface="Arial" panose="020B0604020202020204" pitchFamily="34" charset="0"/>
                <a:cs typeface="Arial" panose="020B0604020202020204" pitchFamily="34" charset="0"/>
              </a:rPr>
              <a:t>quando sono in difficoltà nella vita, preferiscono dimenticare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EVADERE</a:t>
            </a:r>
            <a:endParaRPr lang="it-IT" alt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000" dirty="0">
                <a:latin typeface="Arial" panose="020B0604020202020204" pitchFamily="34" charset="0"/>
                <a:cs typeface="Arial" panose="020B0604020202020204" pitchFamily="34" charset="0"/>
              </a:rPr>
              <a:t>con una sbronzata di birra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000" dirty="0">
                <a:latin typeface="Arial" panose="020B0604020202020204" pitchFamily="34" charset="0"/>
                <a:cs typeface="Arial" panose="020B0604020202020204" pitchFamily="34" charset="0"/>
              </a:rPr>
              <a:t>o con uno spinello</a:t>
            </a:r>
          </a:p>
          <a:p>
            <a:endParaRPr lang="it-IT" altLang="it-IT" sz="4000" dirty="0"/>
          </a:p>
        </p:txBody>
      </p:sp>
      <p:pic>
        <p:nvPicPr>
          <p:cNvPr id="193541" name="Picture 5" descr="1ujdj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6" y="3894138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2" name="Picture 6" descr="1whyj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8" y="2039620"/>
            <a:ext cx="7556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3" name="Picture 7" descr="0ert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43" y="4708525"/>
            <a:ext cx="201612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4" name="Picture 8" descr="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14" y="221966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6" name="Picture 10" descr="10eyru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993" y="3598862"/>
            <a:ext cx="1727200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7" name="Picture 11" descr="1whdj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27" y="4960938"/>
            <a:ext cx="9810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8" name="Picture 12" descr="anno16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29" y="5548025"/>
            <a:ext cx="1238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68292" name="Picture 4" descr="f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1285875"/>
            <a:ext cx="3476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idx="1"/>
          </p:nvPr>
        </p:nvSpPr>
        <p:spPr>
          <a:xfrm>
            <a:off x="659396" y="260351"/>
            <a:ext cx="10873208" cy="4525963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altLang="it-IT" sz="4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4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</a:t>
            </a:r>
            <a:r>
              <a:rPr lang="it-IT" altLang="it-IT" sz="4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per divertirsi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  (o semplicemente per dimenticare i loro problemi?)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preferiscono </a:t>
            </a: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vagabondare fra i locali notturni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lasciarsi stordire dalle musiche ad alto </a:t>
            </a: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nelle </a:t>
            </a: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discoteche. 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162551" y="3978075"/>
            <a:ext cx="5004048" cy="2879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7531" name="Picture 11" descr="3D3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569993"/>
            <a:ext cx="1428750" cy="1905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7532" name="Picture 12" descr="lampi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04" y="4437112"/>
            <a:ext cx="26479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6960" y="773213"/>
            <a:ext cx="8229600" cy="4525963"/>
          </a:xfrm>
          <a:noFill/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Ciao ragazzi….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Tutto bene?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71564" y="4221088"/>
            <a:ext cx="7848872" cy="24768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Siete realmente molto contenti e soddisfatti della vostra vita?</a:t>
            </a:r>
            <a:endParaRPr lang="it-IT" altLang="it-I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368300"/>
            <a:ext cx="9937104" cy="6121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E’ vero che alcuni preferiscono bere infiniti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coktail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e litri di birra a volontà con l’aggiunta di fumo e di altri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riempitivi…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semplicemente per divertirsi?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Oppure, </a:t>
            </a:r>
            <a:r>
              <a:rPr lang="it-IT" altLang="it-IT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 volte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per dimenticare i problemi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quotidiani?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Oppure,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per superare le timidezze con gli amici?</a:t>
            </a:r>
          </a:p>
          <a:p>
            <a:pPr>
              <a:lnSpc>
                <a:spcPct val="150000"/>
              </a:lnSpc>
              <a:buFontTx/>
              <a:buNone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Oppure,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per…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25105"/>
            <a:ext cx="8229600" cy="4607791"/>
          </a:xfrm>
          <a:noFill/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Vagabondare </a:t>
            </a:r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storditi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in cerca di cosa? </a:t>
            </a:r>
          </a:p>
          <a:p>
            <a:pPr algn="ctr"/>
            <a:endParaRPr lang="it-IT" altLang="it-IT" sz="4000" b="1" dirty="0"/>
          </a:p>
          <a:p>
            <a:pPr algn="ctr"/>
            <a:endParaRPr lang="it-IT" altLang="it-IT" sz="1400" dirty="0"/>
          </a:p>
          <a:p>
            <a:pPr algn="ctr">
              <a:buFontTx/>
              <a:buNone/>
            </a:pPr>
            <a:r>
              <a:rPr lang="it-IT" altLang="it-IT" sz="4000" b="1" dirty="0"/>
              <a:t>Ripensiamoci un attimo … </a:t>
            </a:r>
          </a:p>
          <a:p>
            <a:pPr algn="ctr">
              <a:buFontTx/>
              <a:buNone/>
            </a:pPr>
            <a:r>
              <a:rPr lang="it-IT" altLang="it-IT" sz="4000" b="1" dirty="0"/>
              <a:t>Cosa cercano realmente?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935413" y="1125539"/>
            <a:ext cx="3600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77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4400"/>
          </a:p>
          <a:p>
            <a:pPr lvl="3">
              <a:buFontTx/>
              <a:buChar char="•"/>
            </a:pPr>
            <a:endParaRPr lang="it-IT" altLang="it-IT" sz="36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08213" y="1412876"/>
            <a:ext cx="7848600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3600" b="1" dirty="0"/>
              <a:t>FORSE</a:t>
            </a:r>
            <a:r>
              <a:rPr lang="it-IT" altLang="it-IT" sz="3600" dirty="0"/>
              <a:t> sono in cerca di qualcosa </a:t>
            </a:r>
          </a:p>
          <a:p>
            <a:pPr algn="ctr">
              <a:lnSpc>
                <a:spcPct val="150000"/>
              </a:lnSpc>
            </a:pPr>
            <a:r>
              <a:rPr lang="it-IT" altLang="it-IT" sz="3600" dirty="0"/>
              <a:t>per </a:t>
            </a:r>
            <a:r>
              <a:rPr lang="it-IT" altLang="it-IT" sz="3600" dirty="0">
                <a:solidFill>
                  <a:srgbClr val="CC3300"/>
                </a:solidFill>
              </a:rPr>
              <a:t>dimenticare</a:t>
            </a:r>
            <a:r>
              <a:rPr lang="it-IT" altLang="it-IT" sz="3600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it-IT" altLang="it-IT" sz="3600" dirty="0"/>
              <a:t>per fuggire, </a:t>
            </a:r>
          </a:p>
          <a:p>
            <a:pPr algn="ctr">
              <a:lnSpc>
                <a:spcPct val="150000"/>
              </a:lnSpc>
            </a:pPr>
            <a:r>
              <a:rPr lang="it-IT" altLang="it-IT" sz="3600" dirty="0"/>
              <a:t>per scappare dalla realtà …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+ L'uomo non è 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615951"/>
            <a:ext cx="7489825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424114" y="1700213"/>
            <a:ext cx="76993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4400" b="1"/>
              <a:t>Chi può farti sentire un Dio?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3284538"/>
            <a:ext cx="8229600" cy="2305050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1000" dirty="0"/>
          </a:p>
          <a:p>
            <a:pPr marL="0" indent="0">
              <a:lnSpc>
                <a:spcPct val="130000"/>
              </a:lnSpc>
              <a:buNone/>
            </a:pPr>
            <a:r>
              <a:rPr lang="it-IT" altLang="it-IT" sz="4000" dirty="0">
                <a:latin typeface="Arial" panose="020B0604020202020204" pitchFamily="34" charset="0"/>
                <a:cs typeface="Arial" panose="020B0604020202020204" pitchFamily="34" charset="0"/>
              </a:rPr>
              <a:t>Cercano solo di </a:t>
            </a:r>
            <a:r>
              <a:rPr lang="it-IT" alt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divertirsi</a:t>
            </a:r>
            <a:r>
              <a:rPr lang="it-IT" altLang="it-IT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it-IT" altLang="it-IT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(Si divertono veramente?)</a:t>
            </a:r>
          </a:p>
          <a:p>
            <a:pPr>
              <a:buFontTx/>
              <a:buNone/>
            </a:pPr>
            <a:endParaRPr lang="it-IT" altLang="it-IT" sz="4000" dirty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654274" y="692151"/>
            <a:ext cx="888345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it-IT" altLang="it-IT" sz="4000" b="1" dirty="0">
                <a:cs typeface="Arial" panose="020B0604020202020204" pitchFamily="34" charset="0"/>
              </a:rPr>
              <a:t>Cosa cercano nella vita i giovani</a:t>
            </a:r>
          </a:p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it-IT" altLang="it-IT" sz="4000" b="1" dirty="0">
                <a:cs typeface="Arial" panose="020B0604020202020204" pitchFamily="34" charset="0"/>
              </a:rPr>
              <a:t>che </a:t>
            </a:r>
            <a:r>
              <a:rPr lang="it-IT" altLang="it-IT" sz="4000" b="1" dirty="0" smtClean="0">
                <a:cs typeface="Arial" panose="020B0604020202020204" pitchFamily="34" charset="0"/>
              </a:rPr>
              <a:t>«vagabondano» </a:t>
            </a:r>
            <a:r>
              <a:rPr lang="it-IT" altLang="it-IT" sz="4000" b="1" dirty="0">
                <a:cs typeface="Arial" panose="020B0604020202020204" pitchFamily="34" charset="0"/>
              </a:rPr>
              <a:t>storditi?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idx="1"/>
          </p:nvPr>
        </p:nvSpPr>
        <p:spPr>
          <a:xfrm>
            <a:off x="587388" y="224631"/>
            <a:ext cx="11413268" cy="6408738"/>
          </a:xfrm>
          <a:noFill/>
        </p:spPr>
        <p:txBody>
          <a:bodyPr/>
          <a:lstStyle/>
          <a:p>
            <a:endParaRPr lang="it-IT" altLang="it-IT" sz="900" dirty="0"/>
          </a:p>
          <a:p>
            <a:pPr algn="ctr"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Quali sono le moderne forme di divertimento?</a:t>
            </a:r>
          </a:p>
          <a:p>
            <a:pPr algn="ctr"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  <a:p>
            <a:pPr>
              <a:buFontTx/>
              <a:buNone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Ora dovete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riflettere e rispondere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quando vi divertite di più?</a:t>
            </a:r>
          </a:p>
          <a:p>
            <a:pPr>
              <a:buFontTx/>
              <a:buNone/>
            </a:pP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quando siete in discoteca storditi dalle musiche,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ubriachi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dopo aver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vomitato…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quando siete soli davanti ad una playstation, o al pc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con il </a:t>
            </a:r>
            <a:r>
              <a:rPr lang="it-IT" alt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hatsApp;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quando siete in compagnia in casa di amici con giochi creativi di gruppo, magari facendosi una pasta asciutta senza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genitori che vi controllano?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quando siete vestiti con abiti molto costosi e di moda.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4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4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4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4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4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4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487364" y="679450"/>
            <a:ext cx="9217272" cy="54991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altLang="it-IT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ALLEGRIA</a:t>
            </a:r>
            <a:r>
              <a:rPr lang="it-IT" altLang="it-IT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it-IT" sz="44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il sentimento </a:t>
            </a:r>
            <a:r>
              <a:rPr lang="it-IT" altLang="it-IT" sz="4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momentaneo</a:t>
            </a: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altLang="it-IT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dopo </a:t>
            </a: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un divertimento o un piacere,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 ma finisce presto.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1811909" y="1629011"/>
            <a:ext cx="8568183" cy="3599978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GIOIA</a:t>
            </a:r>
            <a:r>
              <a:rPr lang="it-IT" altLang="it-IT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di vivere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è quel meraviglioso stato d’animo interiore di pace, di essere </a:t>
            </a:r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amanti</a:t>
            </a:r>
            <a:r>
              <a:rPr lang="it-IT" altLang="it-IT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della vita.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idx="1"/>
          </p:nvPr>
        </p:nvSpPr>
        <p:spPr>
          <a:xfrm>
            <a:off x="1410308" y="333376"/>
            <a:ext cx="9371384" cy="6264275"/>
          </a:xfrm>
          <a:noFill/>
        </p:spPr>
        <p:txBody>
          <a:bodyPr/>
          <a:lstStyle/>
          <a:p>
            <a:pPr>
              <a:buFontTx/>
              <a:buNone/>
            </a:pPr>
            <a:endParaRPr lang="it-IT" altLang="it-IT" sz="1200" dirty="0"/>
          </a:p>
          <a:p>
            <a:pPr>
              <a:buFontTx/>
              <a:buNone/>
            </a:pPr>
            <a:endParaRPr lang="it-IT" altLang="it-IT" sz="1200" dirty="0"/>
          </a:p>
          <a:p>
            <a:pPr>
              <a:lnSpc>
                <a:spcPct val="120000"/>
              </a:lnSpc>
              <a:buFontTx/>
              <a:buNone/>
            </a:pPr>
            <a:r>
              <a:rPr lang="it-IT" altLang="it-IT" dirty="0"/>
              <a:t>  </a:t>
            </a: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GIOIA di vivere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nasce dall’</a:t>
            </a:r>
            <a:r>
              <a:rPr lang="it-IT" altLang="it-IT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altLang="it-IT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DARSI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agli altri,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di darsi anche </a:t>
            </a:r>
            <a:r>
              <a:rPr lang="it-IT" altLang="it-IT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sacrificio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nella rinuncia e nella </a:t>
            </a:r>
            <a:r>
              <a:rPr lang="it-IT" altLang="it-IT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sofferenza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Dal </a:t>
            </a: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CONDIVIDERE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gioie e sofferenze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Tale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GIOIA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interiore dura nel tempo,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altLang="it-IT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052513"/>
            <a:ext cx="8229600" cy="4525962"/>
          </a:xfrm>
          <a:noFill/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it-IT" alt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Siete sicuri </a:t>
            </a:r>
            <a:endParaRPr lang="it-IT" altLang="it-IT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it-IT" altLang="it-IT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avere tutto nella vita?</a:t>
            </a:r>
          </a:p>
          <a:p>
            <a:pPr>
              <a:buFontTx/>
              <a:buNone/>
            </a:pPr>
            <a:endParaRPr lang="it-IT" altLang="it-IT" sz="4800" dirty="0"/>
          </a:p>
          <a:p>
            <a:endParaRPr lang="it-IT" altLang="it-IT" sz="4800" dirty="0"/>
          </a:p>
          <a:p>
            <a:endParaRPr lang="it-IT" alt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India - Calcutta da diap 63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628776"/>
            <a:ext cx="5073650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332656"/>
            <a:ext cx="11928648" cy="6048375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 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Si può arrivare lentamente alla morte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felicità e della gioia interiore 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con la dipendenza</a:t>
            </a:r>
          </a:p>
          <a:p>
            <a:pPr>
              <a:buFontTx/>
              <a:buNone/>
            </a:pPr>
            <a:endParaRPr lang="it-IT" altLang="it-IT" sz="12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dalla </a:t>
            </a:r>
            <a:r>
              <a:rPr lang="it-IT" altLang="it-IT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</a:p>
          <a:p>
            <a:pPr lvl="3">
              <a:buFontTx/>
              <a:buNone/>
            </a:pPr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dall’</a:t>
            </a:r>
            <a:r>
              <a:rPr lang="it-IT" altLang="it-IT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alcolismo</a:t>
            </a:r>
          </a:p>
          <a:p>
            <a:pPr lvl="4"/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dal </a:t>
            </a:r>
            <a:r>
              <a:rPr lang="it-IT" altLang="it-IT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sesso irresponsabile </a:t>
            </a:r>
            <a:r>
              <a:rPr lang="it-IT" altLang="it-IT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per istinto</a:t>
            </a:r>
          </a:p>
          <a:p>
            <a:pPr lvl="3">
              <a:buFontTx/>
              <a:buNone/>
            </a:pPr>
            <a:r>
              <a:rPr lang="it-IT" altLang="it-IT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(c’è chi ha distrutto la propria vita con le prostitute o con la dipendenza dal sesso)</a:t>
            </a:r>
          </a:p>
          <a:p>
            <a:pPr lvl="4"/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dalle </a:t>
            </a:r>
            <a:r>
              <a:rPr lang="it-IT" altLang="it-IT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avventure spericolate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Da ogni forma di dipendenza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847850" y="2009380"/>
            <a:ext cx="8496300" cy="283923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/>
            <a:endParaRPr lang="it-IT" altLang="it-IT" sz="1050" dirty="0"/>
          </a:p>
          <a:p>
            <a:pPr algn="ctr"/>
            <a:r>
              <a:rPr lang="it-IT" altLang="it-IT" sz="3600" dirty="0"/>
              <a:t>Queste scelte </a:t>
            </a:r>
            <a:r>
              <a:rPr lang="it-IT" altLang="it-IT" sz="3600" b="1" dirty="0"/>
              <a:t>NON</a:t>
            </a:r>
            <a:r>
              <a:rPr lang="it-IT" altLang="it-IT" sz="3600" dirty="0"/>
              <a:t> reggono</a:t>
            </a:r>
          </a:p>
          <a:p>
            <a:pPr algn="ctr"/>
            <a:endParaRPr lang="it-IT" altLang="it-IT" sz="1200" dirty="0"/>
          </a:p>
          <a:p>
            <a:pPr algn="ctr"/>
            <a:endParaRPr lang="it-IT" altLang="it-IT" sz="1200" dirty="0"/>
          </a:p>
          <a:p>
            <a:pPr algn="ctr"/>
            <a:r>
              <a:rPr lang="it-IT" altLang="it-IT" sz="3600" b="1" dirty="0"/>
              <a:t>non</a:t>
            </a:r>
            <a:r>
              <a:rPr lang="it-IT" altLang="it-IT" sz="3600" dirty="0"/>
              <a:t> conducono </a:t>
            </a:r>
          </a:p>
          <a:p>
            <a:pPr algn="ctr"/>
            <a:endParaRPr lang="it-IT" altLang="it-IT" sz="800" dirty="0"/>
          </a:p>
          <a:p>
            <a:pPr algn="ctr"/>
            <a:r>
              <a:rPr lang="it-IT" altLang="it-IT" sz="3600" dirty="0"/>
              <a:t>alla gioia interiore di vivere</a:t>
            </a:r>
          </a:p>
          <a:p>
            <a:pPr algn="ctr"/>
            <a:endParaRPr lang="it-IT" altLang="it-I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635089" y="692150"/>
            <a:ext cx="9285447" cy="5257800"/>
          </a:xfrm>
          <a:gradFill>
            <a:gsLst>
              <a:gs pos="55000">
                <a:srgbClr val="FFFFC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Purtroppo esistono giovani che preferiscono ubriacarsi e “aromatizzarsi” con sostanze allucinogene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dentro o fuori le discoteche,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piuttosto che </a:t>
            </a:r>
            <a:r>
              <a:rPr lang="it-IT" alt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affrontare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in modo diverso 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i problemi della vita. </a:t>
            </a:r>
          </a:p>
          <a:p>
            <a:pPr>
              <a:lnSpc>
                <a:spcPct val="150000"/>
              </a:lnSpc>
            </a:pP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Perché?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166019"/>
            <a:ext cx="10513168" cy="452596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endParaRPr lang="it-IT" alt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Si possono risolvere i problemi </a:t>
            </a:r>
            <a:r>
              <a:rPr lang="it-IT" alt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dimenticando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evadendo?</a:t>
            </a:r>
          </a:p>
          <a:p>
            <a:pPr>
              <a:lnSpc>
                <a:spcPct val="150000"/>
              </a:lnSpc>
            </a:pPr>
            <a:endParaRPr lang="it-IT" alt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E allora come si affrontano i problemi della vita?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47850" y="549276"/>
            <a:ext cx="85217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2800" dirty="0"/>
              <a:t>Secondo voi come si affrontano i problemi della vita?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406115" y="1384560"/>
            <a:ext cx="9361735" cy="12003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400" dirty="0"/>
              <a:t>Parlandone con persone che hanno già superato i problemi ….</a:t>
            </a:r>
          </a:p>
          <a:p>
            <a:pPr>
              <a:lnSpc>
                <a:spcPct val="150000"/>
              </a:lnSpc>
            </a:pPr>
            <a:r>
              <a:rPr lang="it-IT" altLang="it-IT" sz="2400" dirty="0"/>
              <a:t>Con i </a:t>
            </a:r>
            <a:r>
              <a:rPr lang="it-IT" altLang="it-IT" sz="2400" dirty="0" smtClean="0"/>
              <a:t>genitori? Con </a:t>
            </a:r>
            <a:r>
              <a:rPr lang="it-IT" altLang="it-IT" sz="2400" dirty="0"/>
              <a:t>professionisti?</a:t>
            </a: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1390768" y="2918945"/>
            <a:ext cx="8161616" cy="12003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400" b="1" dirty="0"/>
              <a:t>Attenzione:</a:t>
            </a:r>
            <a:r>
              <a:rPr lang="it-IT" altLang="it-IT" sz="2400" dirty="0"/>
              <a:t> due amici zoppi, quando camminano insieme o si battono a vicenda, oppure cadono a terra insieme.</a:t>
            </a: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1406114" y="4509120"/>
            <a:ext cx="9082373" cy="186512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it-IT" altLang="it-IT" sz="2400" dirty="0"/>
              <a:t>Molti sono convinti che </a:t>
            </a:r>
            <a:r>
              <a:rPr lang="it-IT" altLang="it-IT" sz="2400" dirty="0" smtClean="0"/>
              <a:t>dedicandosi </a:t>
            </a:r>
            <a:r>
              <a:rPr lang="it-IT" altLang="it-IT" sz="2400" dirty="0"/>
              <a:t>al volontariato </a:t>
            </a:r>
            <a:r>
              <a:rPr lang="it-IT" altLang="it-IT" sz="2400" dirty="0" smtClean="0"/>
              <a:t>gratuitamente si </a:t>
            </a:r>
            <a:r>
              <a:rPr lang="it-IT" altLang="it-IT" sz="2400" dirty="0"/>
              <a:t>evitano molti vizi e dipendenze.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it-IT" altLang="it-IT" sz="2400" dirty="0"/>
              <a:t>L’ozio è il padre di tutti i vizi.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nimBg="1"/>
      <p:bldP spid="280582" grpId="0" animBg="1"/>
      <p:bldP spid="2805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40531"/>
            <a:ext cx="8229600" cy="5976938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Altri affermano che i problemi della vita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si possono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risolvere!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Come?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TRASFORMANDO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convertendo - cambiando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LA  VITA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in una </a:t>
            </a:r>
            <a:r>
              <a:rPr lang="it-IT" altLang="it-IT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NUOVA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più felice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194284" y="836613"/>
            <a:ext cx="9803432" cy="4525962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Purtroppo ogni cambiamento, ogni trasformazione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interiore </a:t>
            </a:r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(conversione)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non può avvenire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senza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sacrifici,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senza dolore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e senza sofferenza.</a:t>
            </a:r>
          </a:p>
        </p:txBody>
      </p:sp>
      <p:pic>
        <p:nvPicPr>
          <p:cNvPr id="139275" name="Picture 11" descr="2ff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36912"/>
            <a:ext cx="1211262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944799"/>
            <a:ext cx="9073008" cy="4968402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altLang="it-IT" sz="4000" dirty="0"/>
              <a:t>  </a:t>
            </a: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Non tutti i sacrifici portano ai traguardi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desiderati</a:t>
            </a:r>
            <a:endParaRPr lang="it-IT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ma una cosa è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certa</a:t>
            </a:r>
            <a:endParaRPr lang="it-IT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che ad ogni </a:t>
            </a:r>
            <a:r>
              <a:rPr lang="it-IT" altLang="it-IT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TRAGUARDO</a:t>
            </a:r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vita</a:t>
            </a:r>
            <a:endParaRPr lang="it-IT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si arriva solo con tanti sacrifici!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523492" y="382012"/>
            <a:ext cx="9145016" cy="6093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3200" dirty="0"/>
              <a:t>Altri, piuttosto che sopportare i sacrifici della vita per raggiungere i traguardi desiderati, </a:t>
            </a:r>
          </a:p>
          <a:p>
            <a:pPr>
              <a:lnSpc>
                <a:spcPct val="150000"/>
              </a:lnSpc>
            </a:pPr>
            <a:r>
              <a:rPr lang="it-IT" altLang="it-IT" sz="3200" dirty="0"/>
              <a:t>preferiscono </a:t>
            </a:r>
            <a:r>
              <a:rPr lang="it-IT" altLang="it-IT" sz="3200" b="1" dirty="0"/>
              <a:t>rinunciare</a:t>
            </a:r>
            <a:r>
              <a:rPr lang="it-IT" altLang="it-IT" sz="3200" dirty="0"/>
              <a:t>, preferiscono la </a:t>
            </a:r>
            <a:r>
              <a:rPr lang="it-IT" altLang="it-IT" sz="3200" b="1" dirty="0"/>
              <a:t>MORTE.</a:t>
            </a:r>
          </a:p>
          <a:p>
            <a:pPr>
              <a:lnSpc>
                <a:spcPct val="150000"/>
              </a:lnSpc>
            </a:pPr>
            <a:endParaRPr lang="it-IT" altLang="it-IT" sz="800" dirty="0"/>
          </a:p>
          <a:p>
            <a:pPr algn="ctr">
              <a:lnSpc>
                <a:spcPct val="150000"/>
              </a:lnSpc>
            </a:pPr>
            <a:r>
              <a:rPr lang="it-IT" altLang="it-IT" sz="3200" dirty="0"/>
              <a:t>Per volere la </a:t>
            </a:r>
            <a:r>
              <a:rPr lang="it-IT" altLang="it-IT" sz="3200" dirty="0" smtClean="0"/>
              <a:t>morte</a:t>
            </a:r>
            <a:endParaRPr lang="it-IT" altLang="it-IT" sz="3200" dirty="0"/>
          </a:p>
          <a:p>
            <a:pPr algn="ctr">
              <a:lnSpc>
                <a:spcPct val="150000"/>
              </a:lnSpc>
            </a:pPr>
            <a:r>
              <a:rPr lang="it-IT" altLang="it-IT" sz="3200" dirty="0"/>
              <a:t>bisogna diventare </a:t>
            </a:r>
            <a:r>
              <a:rPr lang="it-IT" altLang="it-IT" sz="3200" b="1" dirty="0" smtClean="0"/>
              <a:t>schiavi, dipendenti</a:t>
            </a:r>
            <a:r>
              <a:rPr lang="it-IT" altLang="it-IT" sz="3200" dirty="0" smtClean="0"/>
              <a:t> </a:t>
            </a:r>
            <a:endParaRPr lang="it-IT" altLang="it-IT" sz="3200" dirty="0"/>
          </a:p>
          <a:p>
            <a:pPr algn="ctr">
              <a:lnSpc>
                <a:spcPct val="150000"/>
              </a:lnSpc>
            </a:pPr>
            <a:r>
              <a:rPr lang="it-IT" altLang="it-IT" sz="3200" dirty="0"/>
              <a:t>di </a:t>
            </a:r>
            <a:r>
              <a:rPr lang="it-IT" altLang="it-IT" sz="3200" dirty="0" smtClean="0"/>
              <a:t>quello </a:t>
            </a:r>
            <a:r>
              <a:rPr lang="it-IT" altLang="it-IT" sz="3200" dirty="0"/>
              <a:t>che NON aiuta </a:t>
            </a:r>
          </a:p>
          <a:p>
            <a:pPr algn="ctr">
              <a:lnSpc>
                <a:spcPct val="150000"/>
              </a:lnSpc>
            </a:pPr>
            <a:endParaRPr lang="it-IT" altLang="it-IT" sz="800" dirty="0"/>
          </a:p>
          <a:p>
            <a:pPr algn="ctr">
              <a:lnSpc>
                <a:spcPct val="150000"/>
              </a:lnSpc>
            </a:pPr>
            <a:r>
              <a:rPr lang="it-IT" altLang="it-IT" sz="3200" dirty="0"/>
              <a:t>ad essere </a:t>
            </a:r>
            <a:r>
              <a:rPr lang="it-IT" altLang="it-IT" sz="3200" b="1" dirty="0">
                <a:solidFill>
                  <a:srgbClr val="CC3300"/>
                </a:solidFill>
              </a:rPr>
              <a:t>felici interiormente</a:t>
            </a:r>
          </a:p>
          <a:p>
            <a:pPr algn="ctr"/>
            <a:endParaRPr lang="it-IT" altLang="it-IT" sz="1400" dirty="0"/>
          </a:p>
          <a:p>
            <a:pPr algn="ctr"/>
            <a:endParaRPr lang="it-IT" altLang="it-IT" sz="800" dirty="0"/>
          </a:p>
          <a:p>
            <a:pPr algn="ctr"/>
            <a:endParaRPr lang="it-IT" altLang="it-IT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1610" y="1196975"/>
            <a:ext cx="10068780" cy="4525963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5400" b="1" dirty="0">
                <a:latin typeface="Arial" panose="020B0604020202020204" pitchFamily="34" charset="0"/>
                <a:cs typeface="Arial" panose="020B0604020202020204" pitchFamily="34" charset="0"/>
              </a:rPr>
              <a:t>Che cosa vi manca per essere veramente felici nella vita?</a:t>
            </a:r>
          </a:p>
          <a:p>
            <a:pPr>
              <a:buFontTx/>
              <a:buNone/>
            </a:pPr>
            <a:endParaRPr lang="it-IT" altLang="it-IT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44501"/>
            <a:ext cx="8362950" cy="60801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it-IT" altLang="it-IT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5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GIOIA</a:t>
            </a:r>
            <a:r>
              <a:rPr lang="it-IT" altLang="it-IT" sz="5200" b="1" dirty="0">
                <a:latin typeface="Arial" panose="020B0604020202020204" pitchFamily="34" charset="0"/>
                <a:cs typeface="Arial" panose="020B0604020202020204" pitchFamily="34" charset="0"/>
              </a:rPr>
              <a:t> di vivere </a:t>
            </a:r>
            <a:r>
              <a:rPr lang="it-IT" altLang="it-IT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Quando una persona è contenta di vivere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diventa più buona,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diventa più accogliente,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più simpatica,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sa stare da sola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nella suprema solitudine contemplativa,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amico e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ha tanti amici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non ha bisogno di mettersi al centro dell’attenzione,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sa amare e 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AMA la vita!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515380" y="1166019"/>
            <a:ext cx="1116124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Forse in molti giovani c’è la paura di non sentirsi amati abbastanza?</a:t>
            </a:r>
          </a:p>
          <a:p>
            <a:pPr>
              <a:lnSpc>
                <a:spcPct val="15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Che cosa bisogna fare per sentirsi amati?</a:t>
            </a:r>
          </a:p>
          <a:p>
            <a:pPr>
              <a:lnSpc>
                <a:spcPct val="150000"/>
              </a:lnSpc>
              <a:buFontTx/>
              <a:buNone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Cosa bisogna fare per amare quelli che non si sentono amati?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Il dibattito è aperto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847850" y="549276"/>
            <a:ext cx="8496300" cy="5172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it-IT" altLang="it-IT" sz="1200" b="1" dirty="0"/>
          </a:p>
          <a:p>
            <a:pPr>
              <a:lnSpc>
                <a:spcPct val="150000"/>
              </a:lnSpc>
            </a:pPr>
            <a:r>
              <a:rPr lang="it-IT" altLang="it-IT" sz="3600" b="1" dirty="0"/>
              <a:t>Chi NON  AMA </a:t>
            </a:r>
          </a:p>
          <a:p>
            <a:pPr>
              <a:lnSpc>
                <a:spcPct val="150000"/>
              </a:lnSpc>
            </a:pPr>
            <a:r>
              <a:rPr lang="it-IT" altLang="it-IT" sz="3600" b="1" dirty="0"/>
              <a:t>non può pretendere di essere amato</a:t>
            </a:r>
          </a:p>
          <a:p>
            <a:pPr>
              <a:lnSpc>
                <a:spcPct val="150000"/>
              </a:lnSpc>
            </a:pPr>
            <a:endParaRPr lang="it-IT" altLang="it-IT" sz="1600" b="1" dirty="0"/>
          </a:p>
          <a:p>
            <a:pPr>
              <a:lnSpc>
                <a:spcPct val="150000"/>
              </a:lnSpc>
            </a:pPr>
            <a:endParaRPr lang="it-IT" altLang="it-IT" sz="3600" b="1" dirty="0"/>
          </a:p>
          <a:p>
            <a:pPr>
              <a:lnSpc>
                <a:spcPct val="150000"/>
              </a:lnSpc>
            </a:pPr>
            <a:r>
              <a:rPr lang="it-IT" altLang="it-IT" sz="3600" b="1" dirty="0"/>
              <a:t>NON è amore </a:t>
            </a:r>
          </a:p>
          <a:p>
            <a:pPr>
              <a:lnSpc>
                <a:spcPct val="150000"/>
              </a:lnSpc>
            </a:pPr>
            <a:r>
              <a:rPr lang="it-IT" altLang="it-IT" sz="3600" b="1" dirty="0"/>
              <a:t>quando ci sono fini egoistici nascosti.</a:t>
            </a:r>
          </a:p>
          <a:p>
            <a:pPr>
              <a:lnSpc>
                <a:spcPct val="150000"/>
              </a:lnSpc>
            </a:pPr>
            <a:endParaRPr lang="it-IT" altLang="it-IT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66243" name="Picture 3" descr="fotocopia sulla dro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9" y="147639"/>
            <a:ext cx="6192837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r>
              <a:rPr lang="it-IT" altLang="it-IT" b="1">
                <a:solidFill>
                  <a:schemeClr val="bg1"/>
                </a:solidFill>
              </a:rPr>
              <a:t>Caratteristiche della DROGHE moderne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24259" name="Picture 3" descr="App00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33376"/>
            <a:ext cx="8997950" cy="62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25283" name="Picture 3" descr="App00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76250"/>
            <a:ext cx="8997950" cy="59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31427" name="Picture 3" descr="App00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412876"/>
            <a:ext cx="76295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2063751" y="1341438"/>
            <a:ext cx="3851275" cy="49895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  <a:p>
            <a:pPr lvl="1">
              <a:spcBef>
                <a:spcPct val="20000"/>
              </a:spcBef>
              <a:buFontTx/>
              <a:buChar char="•"/>
            </a:pPr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27331" name="Picture 3" descr="App00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60350"/>
            <a:ext cx="8997950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6240463" y="1844676"/>
            <a:ext cx="4176712" cy="2016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27333" name="Picture 5" descr="++  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2133600"/>
            <a:ext cx="1676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6096001" y="4005264"/>
            <a:ext cx="4392613" cy="18002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28355" name="Picture 3" descr="App0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76251"/>
            <a:ext cx="8997950" cy="5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6167438" y="4581526"/>
            <a:ext cx="4392612" cy="5762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2205038"/>
            <a:ext cx="8569325" cy="4176712"/>
          </a:xfrm>
        </p:spPr>
        <p:txBody>
          <a:bodyPr/>
          <a:lstStyle/>
          <a:p>
            <a:endParaRPr lang="it-IT" altLang="it-IT"/>
          </a:p>
          <a:p>
            <a:pPr algn="ctr">
              <a:buFontTx/>
              <a:buNone/>
            </a:pPr>
            <a:endParaRPr lang="it-IT" altLang="it-IT" sz="3600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2063750" y="188913"/>
            <a:ext cx="8135938" cy="14414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4400" b="1">
                <a:solidFill>
                  <a:schemeClr val="bg1"/>
                </a:solidFill>
              </a:rPr>
              <a:t>Che cosa vi fa più paura </a:t>
            </a:r>
          </a:p>
          <a:p>
            <a:pPr algn="ctr"/>
            <a:r>
              <a:rPr lang="it-IT" altLang="it-IT" sz="4400" b="1">
                <a:solidFill>
                  <a:schemeClr val="bg1"/>
                </a:solidFill>
              </a:rPr>
              <a:t>nella vita?</a:t>
            </a:r>
            <a:r>
              <a:rPr lang="it-IT" altLang="it-IT" sz="4400" b="1"/>
              <a:t> 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3648075" y="1989138"/>
            <a:ext cx="5176838" cy="11731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it-IT" altLang="it-IT" sz="3200">
                <a:solidFill>
                  <a:schemeClr val="bg1"/>
                </a:solidFill>
              </a:rPr>
              <a:t>La paura di sentirsi inferiori </a:t>
            </a:r>
          </a:p>
          <a:p>
            <a:pPr>
              <a:spcBef>
                <a:spcPct val="20000"/>
              </a:spcBef>
            </a:pPr>
            <a:r>
              <a:rPr lang="it-IT" altLang="it-IT" sz="3200">
                <a:solidFill>
                  <a:schemeClr val="bg1"/>
                </a:solidFill>
              </a:rPr>
              <a:t>o diversi dagli altri?</a:t>
            </a:r>
          </a:p>
        </p:txBody>
      </p:sp>
      <p:pic>
        <p:nvPicPr>
          <p:cNvPr id="186376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068639"/>
            <a:ext cx="14763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919288" y="3860801"/>
            <a:ext cx="5041900" cy="11731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it-IT" altLang="it-IT" sz="3200">
                <a:solidFill>
                  <a:schemeClr val="bg1"/>
                </a:solidFill>
              </a:rPr>
              <a:t>La paura di sentirsi soli </a:t>
            </a:r>
          </a:p>
          <a:p>
            <a:pPr>
              <a:spcBef>
                <a:spcPct val="20000"/>
              </a:spcBef>
            </a:pPr>
            <a:r>
              <a:rPr lang="it-IT" altLang="it-IT" sz="3200">
                <a:solidFill>
                  <a:schemeClr val="bg1"/>
                </a:solidFill>
              </a:rPr>
              <a:t>abbandonati o dimenticati?</a:t>
            </a:r>
          </a:p>
        </p:txBody>
      </p:sp>
      <p:sp>
        <p:nvSpPr>
          <p:cNvPr id="186379" name="Rectangle 11"/>
          <p:cNvSpPr>
            <a:spLocks noChangeArrowheads="1"/>
          </p:cNvSpPr>
          <p:nvPr/>
        </p:nvSpPr>
        <p:spPr bwMode="auto">
          <a:xfrm>
            <a:off x="3648075" y="5734051"/>
            <a:ext cx="5740400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it-IT" altLang="it-IT" sz="3200">
                <a:solidFill>
                  <a:schemeClr val="bg1"/>
                </a:solidFill>
              </a:rPr>
              <a:t>La paura di sentirsi non amati?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animBg="1"/>
      <p:bldP spid="186375" grpId="0" animBg="1"/>
      <p:bldP spid="186378" grpId="0" animBg="1"/>
      <p:bldP spid="18637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29379" name="Picture 3" descr="App00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33376"/>
            <a:ext cx="8997950" cy="62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30403" name="Picture 3" descr="App0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88914"/>
            <a:ext cx="8997950" cy="6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35523" name="Picture 3" descr="App00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6251"/>
            <a:ext cx="8997950" cy="6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34499" name="Picture 3" descr="App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52400"/>
            <a:ext cx="899795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36547" name="Picture 3" descr="App00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6250"/>
            <a:ext cx="8997950" cy="60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39619" name="Picture 3" descr="App00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33376"/>
            <a:ext cx="8997950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it-IT" altLang="it-IT"/>
          </a:p>
        </p:txBody>
      </p:sp>
      <p:pic>
        <p:nvPicPr>
          <p:cNvPr id="249859" name="Picture 3" descr="App00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76251"/>
            <a:ext cx="8997950" cy="60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1919289" y="2276476"/>
            <a:ext cx="4321175" cy="3457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6240463" y="2276475"/>
            <a:ext cx="3816350" cy="108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49864" name="Picture 8" descr="++ 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708275"/>
            <a:ext cx="23812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6311900" y="3429001"/>
            <a:ext cx="4032250" cy="244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7688" y="573840"/>
            <a:ext cx="8229600" cy="14870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altLang="it-I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vero che parecchi giovani cercano le maschere per non sentirsi diversi?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2503584"/>
            <a:ext cx="8229600" cy="38163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altLang="it-I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vero che parecchi giovani amano essere pappagalli che ripetono quello che dicono gli altri?</a:t>
            </a:r>
          </a:p>
        </p:txBody>
      </p:sp>
      <p:pic>
        <p:nvPicPr>
          <p:cNvPr id="189447" name="Picture 7" descr="AN1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077072"/>
            <a:ext cx="1296988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908051"/>
            <a:ext cx="11809312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altLang="it-I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vero che parecchi giovani </a:t>
            </a:r>
            <a:endParaRPr lang="it-IT" altLang="it-IT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amano </a:t>
            </a:r>
            <a:r>
              <a:rPr lang="it-IT" altLang="it-I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 come pecore che seguono il gregge </a:t>
            </a:r>
            <a:endParaRPr lang="it-IT" altLang="it-IT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altLang="it-I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l’amico/a  del cuore?</a:t>
            </a:r>
          </a:p>
        </p:txBody>
      </p:sp>
      <p:pic>
        <p:nvPicPr>
          <p:cNvPr id="205829" name="Picture 5" descr="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888707"/>
            <a:ext cx="10191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 descr="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445125"/>
            <a:ext cx="8382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1" name="Picture 7" descr="25adfgh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24400"/>
            <a:ext cx="21621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741 C 0.01927 -0.0051 0.0345 -0.00139 0.05 0.00115 C 0.0651 0.00625 0.04857 0.00115 0.07851 0.00532 C 0.09635 0.00787 0.11458 0.01481 0.13242 0.01805 C 0.16471 0.02407 0.19948 0.04028 0.23242 0.04143 C 0.3043 0.04328 0.37643 0.04537 0.44831 0.04537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0044 C 0.09609 0.01134 0.16302 0.00717 0.22904 0.00833 C 0.23997 0.01018 0.2487 0.01412 0.25925 0.01689 C 0.2651 0.01851 0.29063 0.0206 0.29414 0.02106 C 0.34453 0.02037 0.39466 0.02083 0.44505 0.01898 C 0.46497 0.01828 0.48672 0.00856 0.50677 0.00625 C 0.50938 0.00555 0.51224 0.00532 0.51484 0.00416 C 0.51927 0.00231 0.52266 -0.00209 0.52747 -0.00209 " pathEditMode="relative" rAng="0" ptsTypes="AAAAAAAA">
                                      <p:cBhvr>
                                        <p:cTn id="44" dur="2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1230288" y="476250"/>
            <a:ext cx="10122296" cy="6192838"/>
          </a:xfrm>
          <a:solidFill>
            <a:schemeClr val="tx1"/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altLang="it-I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vero che parecchi giovani amano imitare </a:t>
            </a:r>
            <a:endParaRPr lang="it-IT" altLang="it-IT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altLang="it-I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seguire il leader del gruppo di amici </a:t>
            </a:r>
            <a:r>
              <a:rPr lang="it-IT" alt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(«il RE»)?</a:t>
            </a:r>
            <a:endParaRPr lang="it-IT" altLang="it-I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876" name="Picture 4" descr="re_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933825"/>
            <a:ext cx="388937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 descr="3D2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33825"/>
            <a:ext cx="1443038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C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1950244" y="404813"/>
            <a:ext cx="8291513" cy="5721350"/>
          </a:xfrm>
          <a:noFill/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altLang="it-IT" sz="4800" dirty="0">
                <a:latin typeface="Arial" panose="020B0604020202020204" pitchFamily="34" charset="0"/>
                <a:cs typeface="Arial" panose="020B0604020202020204" pitchFamily="34" charset="0"/>
              </a:rPr>
              <a:t>voi i «duri», i bulli,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4800" dirty="0">
                <a:latin typeface="Arial" panose="020B0604020202020204" pitchFamily="34" charset="0"/>
                <a:cs typeface="Arial" panose="020B0604020202020204" pitchFamily="34" charset="0"/>
              </a:rPr>
              <a:t>arroganti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o gli </a:t>
            </a:r>
            <a:r>
              <a:rPr lang="it-IT" altLang="it-IT" sz="4800" dirty="0">
                <a:latin typeface="Arial" panose="020B0604020202020204" pitchFamily="34" charset="0"/>
                <a:cs typeface="Arial" panose="020B0604020202020204" pitchFamily="34" charset="0"/>
              </a:rPr>
              <a:t>altezzosi</a:t>
            </a:r>
          </a:p>
          <a:p>
            <a:pPr>
              <a:lnSpc>
                <a:spcPct val="150000"/>
              </a:lnSpc>
              <a:buFontTx/>
              <a:buNone/>
            </a:pPr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vogliono RICONOSCERE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chi sono realmente dietro le loro maschere?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 dietro le loro corazze?</a:t>
            </a:r>
          </a:p>
          <a:p>
            <a:pPr>
              <a:lnSpc>
                <a:spcPct val="150000"/>
              </a:lnSpc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Vogliono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AMARE  LA  VITA ?</a:t>
            </a:r>
          </a:p>
          <a:p>
            <a:endParaRPr lang="it-IT" altLang="it-IT" dirty="0"/>
          </a:p>
        </p:txBody>
      </p:sp>
      <p:pic>
        <p:nvPicPr>
          <p:cNvPr id="185349" name="Picture 5" descr="322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404814"/>
            <a:ext cx="954087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2255</TotalTime>
  <Words>998</Words>
  <Application>Microsoft Office PowerPoint</Application>
  <PresentationFormat>Widescreen</PresentationFormat>
  <Paragraphs>216</Paragraphs>
  <Slides>56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Struttura predefinita</vt:lpstr>
      <vt:lpstr>ARGOMENTI   provocatori per dibattiti con i giovani  Le dipendenze che portano alla morte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E’ vero che parecchi giovani cercano le maschere per non sentirsi diversi?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 il tunnel della morte?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ARGOMENTI  per animazione giovani </dc:title>
  <dc:creator>UTENTE</dc:creator>
  <cp:lastModifiedBy>PC Claudio</cp:lastModifiedBy>
  <cp:revision>83</cp:revision>
  <dcterms:created xsi:type="dcterms:W3CDTF">2006-02-16T17:17:57Z</dcterms:created>
  <dcterms:modified xsi:type="dcterms:W3CDTF">2021-03-16T15:16:32Z</dcterms:modified>
</cp:coreProperties>
</file>